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3486523-281D-4FE8-A5B9-3D0EDB7AF9F4}" type="doc">
      <dgm:prSet loTypeId="urn:microsoft.com/office/officeart/2005/8/layout/radial5" loCatId="relationship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7907E537-964A-47B9-A27D-208E4F06FDAD}">
      <dgm:prSet phldrT="[Текст]"/>
      <dgm:spPr/>
      <dgm:t>
        <a:bodyPr/>
        <a:lstStyle/>
        <a:p>
          <a:r>
            <a:rPr lang="ru-RU" dirty="0" smtClean="0"/>
            <a:t>проект</a:t>
          </a:r>
          <a:endParaRPr lang="ru-RU" dirty="0"/>
        </a:p>
      </dgm:t>
    </dgm:pt>
    <dgm:pt modelId="{5AA00F61-C95F-42DD-907F-0B570AF0E645}" type="parTrans" cxnId="{AE20E281-DBDC-4CE4-9DBF-6E2AE3B9720E}">
      <dgm:prSet/>
      <dgm:spPr/>
      <dgm:t>
        <a:bodyPr/>
        <a:lstStyle/>
        <a:p>
          <a:endParaRPr lang="ru-RU"/>
        </a:p>
      </dgm:t>
    </dgm:pt>
    <dgm:pt modelId="{CB918F00-8AE3-4D44-90BF-6F56BF30EC64}" type="sibTrans" cxnId="{AE20E281-DBDC-4CE4-9DBF-6E2AE3B9720E}">
      <dgm:prSet/>
      <dgm:spPr/>
      <dgm:t>
        <a:bodyPr/>
        <a:lstStyle/>
        <a:p>
          <a:endParaRPr lang="ru-RU"/>
        </a:p>
      </dgm:t>
    </dgm:pt>
    <dgm:pt modelId="{0105255D-ABDD-4715-A92C-9854F67FAF39}">
      <dgm:prSet phldrT="[Текст]" custT="1"/>
      <dgm:spPr/>
      <dgm:t>
        <a:bodyPr/>
        <a:lstStyle/>
        <a:p>
          <a:r>
            <a:rPr lang="ru-RU" sz="2000" dirty="0" smtClean="0">
              <a:solidFill>
                <a:schemeClr val="tx1"/>
              </a:solidFill>
            </a:rPr>
            <a:t>Регулятивные УУД</a:t>
          </a:r>
          <a:endParaRPr lang="ru-RU" sz="2000" dirty="0">
            <a:solidFill>
              <a:schemeClr val="tx1"/>
            </a:solidFill>
          </a:endParaRPr>
        </a:p>
      </dgm:t>
    </dgm:pt>
    <dgm:pt modelId="{21D96AF8-EC2D-46E2-A7B7-77BE20EE50CD}" type="parTrans" cxnId="{1B470D89-B8F1-4E0F-A08D-39D76DD6CB27}">
      <dgm:prSet/>
      <dgm:spPr/>
      <dgm:t>
        <a:bodyPr/>
        <a:lstStyle/>
        <a:p>
          <a:endParaRPr lang="ru-RU"/>
        </a:p>
      </dgm:t>
    </dgm:pt>
    <dgm:pt modelId="{8FE71B67-B4A4-4765-8948-55D8ABA2DFEF}" type="sibTrans" cxnId="{1B470D89-B8F1-4E0F-A08D-39D76DD6CB27}">
      <dgm:prSet/>
      <dgm:spPr/>
      <dgm:t>
        <a:bodyPr/>
        <a:lstStyle/>
        <a:p>
          <a:endParaRPr lang="ru-RU"/>
        </a:p>
      </dgm:t>
    </dgm:pt>
    <dgm:pt modelId="{5A76525C-096B-4E67-BF5E-5917949759C4}">
      <dgm:prSet phldrT="[Текст]" custT="1"/>
      <dgm:spPr/>
      <dgm:t>
        <a:bodyPr/>
        <a:lstStyle/>
        <a:p>
          <a:r>
            <a:rPr lang="ru-RU" sz="1800" dirty="0" smtClean="0">
              <a:solidFill>
                <a:schemeClr val="tx1"/>
              </a:solidFill>
            </a:rPr>
            <a:t>Познавательные УУУД</a:t>
          </a:r>
          <a:endParaRPr lang="ru-RU" sz="1800" dirty="0">
            <a:solidFill>
              <a:schemeClr val="tx1"/>
            </a:solidFill>
          </a:endParaRPr>
        </a:p>
      </dgm:t>
    </dgm:pt>
    <dgm:pt modelId="{A3F738A3-B402-49DF-B68C-0587E04F3CA2}" type="parTrans" cxnId="{4C3D2239-52B6-4BF6-924D-390D402FD48F}">
      <dgm:prSet/>
      <dgm:spPr/>
      <dgm:t>
        <a:bodyPr/>
        <a:lstStyle/>
        <a:p>
          <a:endParaRPr lang="ru-RU"/>
        </a:p>
      </dgm:t>
    </dgm:pt>
    <dgm:pt modelId="{81DC3242-5CD7-4DDD-888A-AF7E7C5928EB}" type="sibTrans" cxnId="{4C3D2239-52B6-4BF6-924D-390D402FD48F}">
      <dgm:prSet/>
      <dgm:spPr/>
      <dgm:t>
        <a:bodyPr/>
        <a:lstStyle/>
        <a:p>
          <a:endParaRPr lang="ru-RU"/>
        </a:p>
      </dgm:t>
    </dgm:pt>
    <dgm:pt modelId="{D2F795CA-AA89-40F8-B10A-33F7777E9C2E}">
      <dgm:prSet phldrT="[Текст]" custT="1"/>
      <dgm:spPr/>
      <dgm:t>
        <a:bodyPr/>
        <a:lstStyle/>
        <a:p>
          <a:r>
            <a:rPr lang="ru-RU" sz="1600" dirty="0" smtClean="0">
              <a:solidFill>
                <a:schemeClr val="tx1"/>
              </a:solidFill>
            </a:rPr>
            <a:t>Коммуникативные УУД </a:t>
          </a:r>
          <a:endParaRPr lang="ru-RU" sz="1600" dirty="0">
            <a:solidFill>
              <a:schemeClr val="tx1"/>
            </a:solidFill>
          </a:endParaRPr>
        </a:p>
      </dgm:t>
    </dgm:pt>
    <dgm:pt modelId="{39AC4424-65D5-4348-971E-F92F37698E09}" type="parTrans" cxnId="{CA7F8318-36FA-487C-86AE-6D9D2D6F3740}">
      <dgm:prSet/>
      <dgm:spPr/>
      <dgm:t>
        <a:bodyPr/>
        <a:lstStyle/>
        <a:p>
          <a:endParaRPr lang="ru-RU"/>
        </a:p>
      </dgm:t>
    </dgm:pt>
    <dgm:pt modelId="{EB67ABF2-8787-4BDF-A6BA-B32C01F1665A}" type="sibTrans" cxnId="{CA7F8318-36FA-487C-86AE-6D9D2D6F3740}">
      <dgm:prSet/>
      <dgm:spPr/>
      <dgm:t>
        <a:bodyPr/>
        <a:lstStyle/>
        <a:p>
          <a:endParaRPr lang="ru-RU"/>
        </a:p>
      </dgm:t>
    </dgm:pt>
    <dgm:pt modelId="{D28CC41E-7E99-4A78-8419-0979D124AA8E}" type="pres">
      <dgm:prSet presAssocID="{63486523-281D-4FE8-A5B9-3D0EDB7AF9F4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FA25642-2EA4-47A9-963C-1D482F838C1F}" type="pres">
      <dgm:prSet presAssocID="{7907E537-964A-47B9-A27D-208E4F06FDAD}" presName="centerShape" presStyleLbl="node0" presStyleIdx="0" presStyleCnt="1"/>
      <dgm:spPr/>
      <dgm:t>
        <a:bodyPr/>
        <a:lstStyle/>
        <a:p>
          <a:endParaRPr lang="ru-RU"/>
        </a:p>
      </dgm:t>
    </dgm:pt>
    <dgm:pt modelId="{D1360B27-4988-4EC7-93EC-06243D63F52A}" type="pres">
      <dgm:prSet presAssocID="{21D96AF8-EC2D-46E2-A7B7-77BE20EE50CD}" presName="parTrans" presStyleLbl="sibTrans2D1" presStyleIdx="0" presStyleCnt="3"/>
      <dgm:spPr/>
      <dgm:t>
        <a:bodyPr/>
        <a:lstStyle/>
        <a:p>
          <a:endParaRPr lang="ru-RU"/>
        </a:p>
      </dgm:t>
    </dgm:pt>
    <dgm:pt modelId="{9039C93B-8CA0-4D0B-A8AA-115528FC8BBC}" type="pres">
      <dgm:prSet presAssocID="{21D96AF8-EC2D-46E2-A7B7-77BE20EE50CD}" presName="connectorText" presStyleLbl="sibTrans2D1" presStyleIdx="0" presStyleCnt="3"/>
      <dgm:spPr/>
      <dgm:t>
        <a:bodyPr/>
        <a:lstStyle/>
        <a:p>
          <a:endParaRPr lang="ru-RU"/>
        </a:p>
      </dgm:t>
    </dgm:pt>
    <dgm:pt modelId="{B3F2B417-55CD-47BD-894D-48C62B46144F}" type="pres">
      <dgm:prSet presAssocID="{0105255D-ABDD-4715-A92C-9854F67FAF39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D0A366F-E1CD-4A4F-9917-299BC529A78D}" type="pres">
      <dgm:prSet presAssocID="{A3F738A3-B402-49DF-B68C-0587E04F3CA2}" presName="parTrans" presStyleLbl="sibTrans2D1" presStyleIdx="1" presStyleCnt="3"/>
      <dgm:spPr/>
      <dgm:t>
        <a:bodyPr/>
        <a:lstStyle/>
        <a:p>
          <a:endParaRPr lang="ru-RU"/>
        </a:p>
      </dgm:t>
    </dgm:pt>
    <dgm:pt modelId="{FC44A9B9-47EA-4EC5-939D-33E27CD9C9E8}" type="pres">
      <dgm:prSet presAssocID="{A3F738A3-B402-49DF-B68C-0587E04F3CA2}" presName="connectorText" presStyleLbl="sibTrans2D1" presStyleIdx="1" presStyleCnt="3"/>
      <dgm:spPr/>
      <dgm:t>
        <a:bodyPr/>
        <a:lstStyle/>
        <a:p>
          <a:endParaRPr lang="ru-RU"/>
        </a:p>
      </dgm:t>
    </dgm:pt>
    <dgm:pt modelId="{A71F4224-B84E-40C2-B0D6-2B440FA19BA3}" type="pres">
      <dgm:prSet presAssocID="{5A76525C-096B-4E67-BF5E-5917949759C4}" presName="node" presStyleLbl="node1" presStyleIdx="1" presStyleCnt="3" custScaleX="106870" custRadScaleRad="98953" custRadScaleInc="71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B2486B1-9BB8-450E-9F31-3DD40ACF29C9}" type="pres">
      <dgm:prSet presAssocID="{39AC4424-65D5-4348-971E-F92F37698E09}" presName="parTrans" presStyleLbl="sibTrans2D1" presStyleIdx="2" presStyleCnt="3"/>
      <dgm:spPr/>
      <dgm:t>
        <a:bodyPr/>
        <a:lstStyle/>
        <a:p>
          <a:endParaRPr lang="ru-RU"/>
        </a:p>
      </dgm:t>
    </dgm:pt>
    <dgm:pt modelId="{00791951-5CC8-4442-A4BF-AF10747757CC}" type="pres">
      <dgm:prSet presAssocID="{39AC4424-65D5-4348-971E-F92F37698E09}" presName="connectorText" presStyleLbl="sibTrans2D1" presStyleIdx="2" presStyleCnt="3"/>
      <dgm:spPr/>
      <dgm:t>
        <a:bodyPr/>
        <a:lstStyle/>
        <a:p>
          <a:endParaRPr lang="ru-RU"/>
        </a:p>
      </dgm:t>
    </dgm:pt>
    <dgm:pt modelId="{19859A61-0DF1-4BEF-85AA-69D5B6A59E19}" type="pres">
      <dgm:prSet presAssocID="{D2F795CA-AA89-40F8-B10A-33F7777E9C2E}" presName="node" presStyleLbl="node1" presStyleIdx="2" presStyleCnt="3" custScaleX="106564" custScaleY="10013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7323CB3-A59B-4763-952E-A6500967B5C4}" type="presOf" srcId="{21D96AF8-EC2D-46E2-A7B7-77BE20EE50CD}" destId="{9039C93B-8CA0-4D0B-A8AA-115528FC8BBC}" srcOrd="1" destOrd="0" presId="urn:microsoft.com/office/officeart/2005/8/layout/radial5"/>
    <dgm:cxn modelId="{C545EB0A-ABC5-4842-81F6-CCD4856C75D1}" type="presOf" srcId="{0105255D-ABDD-4715-A92C-9854F67FAF39}" destId="{B3F2B417-55CD-47BD-894D-48C62B46144F}" srcOrd="0" destOrd="0" presId="urn:microsoft.com/office/officeart/2005/8/layout/radial5"/>
    <dgm:cxn modelId="{AE20E281-DBDC-4CE4-9DBF-6E2AE3B9720E}" srcId="{63486523-281D-4FE8-A5B9-3D0EDB7AF9F4}" destId="{7907E537-964A-47B9-A27D-208E4F06FDAD}" srcOrd="0" destOrd="0" parTransId="{5AA00F61-C95F-42DD-907F-0B570AF0E645}" sibTransId="{CB918F00-8AE3-4D44-90BF-6F56BF30EC64}"/>
    <dgm:cxn modelId="{877FA5B0-E5A3-4CCF-A6F9-EB53CE51E8B2}" type="presOf" srcId="{39AC4424-65D5-4348-971E-F92F37698E09}" destId="{00791951-5CC8-4442-A4BF-AF10747757CC}" srcOrd="1" destOrd="0" presId="urn:microsoft.com/office/officeart/2005/8/layout/radial5"/>
    <dgm:cxn modelId="{183C6A54-0012-418C-9EEE-51A6E772F781}" type="presOf" srcId="{7907E537-964A-47B9-A27D-208E4F06FDAD}" destId="{7FA25642-2EA4-47A9-963C-1D482F838C1F}" srcOrd="0" destOrd="0" presId="urn:microsoft.com/office/officeart/2005/8/layout/radial5"/>
    <dgm:cxn modelId="{1B470D89-B8F1-4E0F-A08D-39D76DD6CB27}" srcId="{7907E537-964A-47B9-A27D-208E4F06FDAD}" destId="{0105255D-ABDD-4715-A92C-9854F67FAF39}" srcOrd="0" destOrd="0" parTransId="{21D96AF8-EC2D-46E2-A7B7-77BE20EE50CD}" sibTransId="{8FE71B67-B4A4-4765-8948-55D8ABA2DFEF}"/>
    <dgm:cxn modelId="{9846CA64-EC29-4588-9389-D32A70FD2391}" type="presOf" srcId="{A3F738A3-B402-49DF-B68C-0587E04F3CA2}" destId="{FC44A9B9-47EA-4EC5-939D-33E27CD9C9E8}" srcOrd="1" destOrd="0" presId="urn:microsoft.com/office/officeart/2005/8/layout/radial5"/>
    <dgm:cxn modelId="{4C3D2239-52B6-4BF6-924D-390D402FD48F}" srcId="{7907E537-964A-47B9-A27D-208E4F06FDAD}" destId="{5A76525C-096B-4E67-BF5E-5917949759C4}" srcOrd="1" destOrd="0" parTransId="{A3F738A3-B402-49DF-B68C-0587E04F3CA2}" sibTransId="{81DC3242-5CD7-4DDD-888A-AF7E7C5928EB}"/>
    <dgm:cxn modelId="{6D3BF641-CB32-4633-A8F2-693375C6255B}" type="presOf" srcId="{D2F795CA-AA89-40F8-B10A-33F7777E9C2E}" destId="{19859A61-0DF1-4BEF-85AA-69D5B6A59E19}" srcOrd="0" destOrd="0" presId="urn:microsoft.com/office/officeart/2005/8/layout/radial5"/>
    <dgm:cxn modelId="{A7C16D6B-EDD8-4579-BE1D-9EEB0CEDCBAA}" type="presOf" srcId="{39AC4424-65D5-4348-971E-F92F37698E09}" destId="{CB2486B1-9BB8-450E-9F31-3DD40ACF29C9}" srcOrd="0" destOrd="0" presId="urn:microsoft.com/office/officeart/2005/8/layout/radial5"/>
    <dgm:cxn modelId="{ACA2C41B-52DB-45E8-BB92-8D4263349687}" type="presOf" srcId="{A3F738A3-B402-49DF-B68C-0587E04F3CA2}" destId="{ED0A366F-E1CD-4A4F-9917-299BC529A78D}" srcOrd="0" destOrd="0" presId="urn:microsoft.com/office/officeart/2005/8/layout/radial5"/>
    <dgm:cxn modelId="{CA7F8318-36FA-487C-86AE-6D9D2D6F3740}" srcId="{7907E537-964A-47B9-A27D-208E4F06FDAD}" destId="{D2F795CA-AA89-40F8-B10A-33F7777E9C2E}" srcOrd="2" destOrd="0" parTransId="{39AC4424-65D5-4348-971E-F92F37698E09}" sibTransId="{EB67ABF2-8787-4BDF-A6BA-B32C01F1665A}"/>
    <dgm:cxn modelId="{B7A44245-BC34-45CE-AE54-429B99A2AE9E}" type="presOf" srcId="{21D96AF8-EC2D-46E2-A7B7-77BE20EE50CD}" destId="{D1360B27-4988-4EC7-93EC-06243D63F52A}" srcOrd="0" destOrd="0" presId="urn:microsoft.com/office/officeart/2005/8/layout/radial5"/>
    <dgm:cxn modelId="{750F7C82-6F0C-4304-B2A7-CD82F36DC23F}" type="presOf" srcId="{63486523-281D-4FE8-A5B9-3D0EDB7AF9F4}" destId="{D28CC41E-7E99-4A78-8419-0979D124AA8E}" srcOrd="0" destOrd="0" presId="urn:microsoft.com/office/officeart/2005/8/layout/radial5"/>
    <dgm:cxn modelId="{628F4FC2-DAB0-4DCD-9F2A-DEE159A8D4F5}" type="presOf" srcId="{5A76525C-096B-4E67-BF5E-5917949759C4}" destId="{A71F4224-B84E-40C2-B0D6-2B440FA19BA3}" srcOrd="0" destOrd="0" presId="urn:microsoft.com/office/officeart/2005/8/layout/radial5"/>
    <dgm:cxn modelId="{365557E0-2D9A-48A9-A4A0-9B3CCB2162D6}" type="presParOf" srcId="{D28CC41E-7E99-4A78-8419-0979D124AA8E}" destId="{7FA25642-2EA4-47A9-963C-1D482F838C1F}" srcOrd="0" destOrd="0" presId="urn:microsoft.com/office/officeart/2005/8/layout/radial5"/>
    <dgm:cxn modelId="{482ABA7B-FC44-4568-9DC2-BF301D0B153F}" type="presParOf" srcId="{D28CC41E-7E99-4A78-8419-0979D124AA8E}" destId="{D1360B27-4988-4EC7-93EC-06243D63F52A}" srcOrd="1" destOrd="0" presId="urn:microsoft.com/office/officeart/2005/8/layout/radial5"/>
    <dgm:cxn modelId="{A824769C-2259-44FC-842F-EF16ECD07FFE}" type="presParOf" srcId="{D1360B27-4988-4EC7-93EC-06243D63F52A}" destId="{9039C93B-8CA0-4D0B-A8AA-115528FC8BBC}" srcOrd="0" destOrd="0" presId="urn:microsoft.com/office/officeart/2005/8/layout/radial5"/>
    <dgm:cxn modelId="{2E511346-9ED5-4355-A563-E4866D453A56}" type="presParOf" srcId="{D28CC41E-7E99-4A78-8419-0979D124AA8E}" destId="{B3F2B417-55CD-47BD-894D-48C62B46144F}" srcOrd="2" destOrd="0" presId="urn:microsoft.com/office/officeart/2005/8/layout/radial5"/>
    <dgm:cxn modelId="{19062344-2FB9-4165-AE43-F182145240FF}" type="presParOf" srcId="{D28CC41E-7E99-4A78-8419-0979D124AA8E}" destId="{ED0A366F-E1CD-4A4F-9917-299BC529A78D}" srcOrd="3" destOrd="0" presId="urn:microsoft.com/office/officeart/2005/8/layout/radial5"/>
    <dgm:cxn modelId="{B7A454DE-CF31-48A4-ABC8-C7484A725D19}" type="presParOf" srcId="{ED0A366F-E1CD-4A4F-9917-299BC529A78D}" destId="{FC44A9B9-47EA-4EC5-939D-33E27CD9C9E8}" srcOrd="0" destOrd="0" presId="urn:microsoft.com/office/officeart/2005/8/layout/radial5"/>
    <dgm:cxn modelId="{830D63A6-CC94-49AB-8257-ED2AC6C455BE}" type="presParOf" srcId="{D28CC41E-7E99-4A78-8419-0979D124AA8E}" destId="{A71F4224-B84E-40C2-B0D6-2B440FA19BA3}" srcOrd="4" destOrd="0" presId="urn:microsoft.com/office/officeart/2005/8/layout/radial5"/>
    <dgm:cxn modelId="{7CFE2915-7E7F-4089-80BE-9C72C2F7D0F0}" type="presParOf" srcId="{D28CC41E-7E99-4A78-8419-0979D124AA8E}" destId="{CB2486B1-9BB8-450E-9F31-3DD40ACF29C9}" srcOrd="5" destOrd="0" presId="urn:microsoft.com/office/officeart/2005/8/layout/radial5"/>
    <dgm:cxn modelId="{F6D4636B-6A69-4D06-8B81-CA00A23823FD}" type="presParOf" srcId="{CB2486B1-9BB8-450E-9F31-3DD40ACF29C9}" destId="{00791951-5CC8-4442-A4BF-AF10747757CC}" srcOrd="0" destOrd="0" presId="urn:microsoft.com/office/officeart/2005/8/layout/radial5"/>
    <dgm:cxn modelId="{4E11BEDE-9D9E-4F64-BFA9-19B6AC12A797}" type="presParOf" srcId="{D28CC41E-7E99-4A78-8419-0979D124AA8E}" destId="{19859A61-0DF1-4BEF-85AA-69D5B6A59E19}" srcOrd="6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02.10.2016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02.10.2016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02.10.2016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02.10.2016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02.10.2016</a:t>
            </a:fld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02.10.2016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02.10.2016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5B106E36-FD25-4E2D-B0AA-010F637433A0}" type="datetimeFigureOut">
              <a:rPr lang="ru-RU" smtClean="0"/>
              <a:pPr/>
              <a:t>02.10.2016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02.10.2016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Метод проектов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Тематика проектов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Ящик для инструментов</a:t>
            </a:r>
          </a:p>
          <a:p>
            <a:r>
              <a:rPr lang="ru-RU" dirty="0" err="1" smtClean="0"/>
              <a:t>Синичник</a:t>
            </a:r>
            <a:r>
              <a:rPr lang="ru-RU" dirty="0" smtClean="0"/>
              <a:t> будущего</a:t>
            </a:r>
          </a:p>
          <a:p>
            <a:r>
              <a:rPr lang="ru-RU" dirty="0" smtClean="0"/>
              <a:t>Вешалка </a:t>
            </a:r>
            <a:r>
              <a:rPr lang="ru-RU" smtClean="0"/>
              <a:t>для полотенец</a:t>
            </a:r>
          </a:p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69496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r">
              <a:buNone/>
            </a:pPr>
            <a:r>
              <a:rPr lang="ru-RU" dirty="0" smtClean="0"/>
              <a:t>Чтобы сделать в мире что-нибудь достойное, </a:t>
            </a:r>
          </a:p>
          <a:p>
            <a:pPr algn="r">
              <a:buNone/>
            </a:pPr>
            <a:r>
              <a:rPr lang="ru-RU" dirty="0" smtClean="0"/>
              <a:t>нельзя стоять на берегу, дрожа, </a:t>
            </a:r>
          </a:p>
          <a:p>
            <a:pPr algn="r">
              <a:buNone/>
            </a:pPr>
            <a:r>
              <a:rPr lang="ru-RU" dirty="0" smtClean="0"/>
              <a:t> думая о холодной воде и опасностях, </a:t>
            </a:r>
          </a:p>
          <a:p>
            <a:pPr algn="r">
              <a:buNone/>
            </a:pPr>
            <a:r>
              <a:rPr lang="ru-RU" dirty="0" smtClean="0"/>
              <a:t>подстерегающих пловцов. </a:t>
            </a:r>
          </a:p>
          <a:p>
            <a:pPr algn="r">
              <a:buNone/>
            </a:pPr>
            <a:r>
              <a:rPr lang="ru-RU" dirty="0" smtClean="0"/>
              <a:t>Надо прыгать в воду и выплывать,</a:t>
            </a:r>
          </a:p>
          <a:p>
            <a:pPr algn="r">
              <a:buNone/>
            </a:pPr>
            <a:r>
              <a:rPr lang="ru-RU" dirty="0" smtClean="0"/>
              <a:t> как получится.</a:t>
            </a:r>
          </a:p>
          <a:p>
            <a:pPr algn="r">
              <a:buNone/>
            </a:pPr>
            <a:r>
              <a:rPr lang="ru-RU" dirty="0" smtClean="0"/>
              <a:t>С.Смит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Ведущие признаки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1. Прагматическая направленность учебно-познавательной деятельности школьников на результат, который получается при решении практической или теоретической, но обязательно личностно значимой проблемы. Организация проектной деятельности школьников включает в себя совокупность исследовательских, поисковых, проблемных методов, творческих по самой своей сути, инструментально направленных на самостоятельную реализацию школьником проекта.</a:t>
            </a:r>
          </a:p>
          <a:p>
            <a:r>
              <a:rPr lang="ru-RU" dirty="0" smtClean="0"/>
              <a:t> 2.Характер взаимодействия субъектов проектной деятельности- ученика и учителя - принципиально иной по сравнению с традиционным обучением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Действия учителя при реализации проектного метода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ru-RU" dirty="0" smtClean="0"/>
              <a:t>Помогает ученику определить цель деятельности;</a:t>
            </a:r>
          </a:p>
          <a:p>
            <a:pPr lvl="0"/>
            <a:r>
              <a:rPr lang="ru-RU" dirty="0" smtClean="0"/>
              <a:t>Рекомендует источники получения информации;</a:t>
            </a:r>
          </a:p>
          <a:p>
            <a:pPr lvl="0"/>
            <a:r>
              <a:rPr lang="ru-RU" dirty="0" smtClean="0"/>
              <a:t>Раскрывает возможные формы деятельности;</a:t>
            </a:r>
          </a:p>
          <a:p>
            <a:pPr lvl="0"/>
            <a:r>
              <a:rPr lang="ru-RU" dirty="0" smtClean="0"/>
              <a:t>Создаёт условия для активности школьника;</a:t>
            </a:r>
          </a:p>
          <a:p>
            <a:pPr lvl="0"/>
            <a:r>
              <a:rPr lang="ru-RU" dirty="0" smtClean="0"/>
              <a:t>Является партнёром;</a:t>
            </a:r>
          </a:p>
          <a:p>
            <a:pPr lvl="0"/>
            <a:r>
              <a:rPr lang="ru-RU" dirty="0" smtClean="0"/>
              <a:t>Помогает ученику оценить полученный результат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Действия ученика, выполняющего проект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ru-RU" dirty="0" smtClean="0"/>
              <a:t>Определяет цель своей деятельности</a:t>
            </a:r>
          </a:p>
          <a:p>
            <a:pPr lvl="0"/>
            <a:r>
              <a:rPr lang="ru-RU" dirty="0" smtClean="0"/>
              <a:t>Открывает новые знания</a:t>
            </a:r>
          </a:p>
          <a:p>
            <a:pPr lvl="0"/>
            <a:r>
              <a:rPr lang="ru-RU" dirty="0" smtClean="0"/>
              <a:t>Экспериментирует</a:t>
            </a:r>
          </a:p>
          <a:p>
            <a:r>
              <a:rPr lang="ru-RU" dirty="0" smtClean="0"/>
              <a:t>Выбирает пути решения возникающих проблем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0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Этапы работы над проектом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 1.Выбор темы и задачи проекта</a:t>
            </a:r>
          </a:p>
          <a:p>
            <a:r>
              <a:rPr lang="ru-RU" dirty="0" smtClean="0"/>
              <a:t>2. Выдвижение первоначальной идеи, гипотезы</a:t>
            </a:r>
          </a:p>
          <a:p>
            <a:r>
              <a:rPr lang="ru-RU" dirty="0" smtClean="0"/>
              <a:t>3.Выбор лучшей идеи</a:t>
            </a:r>
          </a:p>
          <a:p>
            <a:r>
              <a:rPr lang="ru-RU" dirty="0" smtClean="0"/>
              <a:t>4.Планирование проектного задания</a:t>
            </a:r>
          </a:p>
          <a:p>
            <a:r>
              <a:rPr lang="ru-RU" dirty="0" smtClean="0"/>
              <a:t>5.Непосредственное изготовление проекта</a:t>
            </a:r>
          </a:p>
          <a:p>
            <a:r>
              <a:rPr lang="ru-RU" dirty="0" smtClean="0"/>
              <a:t>6.Защита проекта, презентация 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Тематика проектов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/>
              <a:t>Актуальная зарядка — настоящая загадка</a:t>
            </a:r>
            <a:r>
              <a:rPr lang="ru-RU" dirty="0" smtClean="0"/>
              <a:t>!</a:t>
            </a:r>
          </a:p>
          <a:p>
            <a:r>
              <a:rPr lang="ru-RU" dirty="0"/>
              <a:t>Восстановление школьной спортивной </a:t>
            </a:r>
            <a:r>
              <a:rPr lang="ru-RU" dirty="0" smtClean="0"/>
              <a:t>площадки</a:t>
            </a:r>
          </a:p>
          <a:p>
            <a:r>
              <a:rPr lang="ru-RU" dirty="0"/>
              <a:t>Комплекс упражнений «Гимнастика для мозга</a:t>
            </a:r>
            <a:r>
              <a:rPr lang="ru-RU" dirty="0" smtClean="0"/>
              <a:t>»</a:t>
            </a:r>
          </a:p>
          <a:p>
            <a:r>
              <a:rPr lang="ru-RU" dirty="0" smtClean="0"/>
              <a:t>Спортивный праздник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221212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Тематика проектов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/>
              <a:t>Дизайнерский проект украшения цветами школьного </a:t>
            </a:r>
            <a:r>
              <a:rPr lang="ru-RU" dirty="0" smtClean="0"/>
              <a:t>холла.</a:t>
            </a:r>
          </a:p>
          <a:p>
            <a:r>
              <a:rPr lang="ru-RU" dirty="0" smtClean="0"/>
              <a:t>Оформление </a:t>
            </a:r>
            <a:r>
              <a:rPr lang="ru-RU" dirty="0"/>
              <a:t>интерьера декоративными </a:t>
            </a:r>
            <a:r>
              <a:rPr lang="ru-RU" dirty="0" smtClean="0"/>
              <a:t>растениями</a:t>
            </a:r>
          </a:p>
          <a:p>
            <a:r>
              <a:rPr lang="ru-RU" dirty="0"/>
              <a:t>Авторская </a:t>
            </a:r>
            <a:r>
              <a:rPr lang="ru-RU" dirty="0" smtClean="0"/>
              <a:t>кукла</a:t>
            </a:r>
          </a:p>
          <a:p>
            <a:r>
              <a:rPr lang="ru-RU" dirty="0"/>
              <a:t>Диванная </a:t>
            </a:r>
            <a:r>
              <a:rPr lang="ru-RU" dirty="0" smtClean="0"/>
              <a:t>подушка</a:t>
            </a:r>
          </a:p>
          <a:p>
            <a:r>
              <a:rPr lang="ru-RU" dirty="0"/>
              <a:t>Подарок из бисера своими руками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8497616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бычная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19</TotalTime>
  <Words>255</Words>
  <Application>Microsoft Office PowerPoint</Application>
  <PresentationFormat>Экран (4:3)</PresentationFormat>
  <Paragraphs>49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Calibri</vt:lpstr>
      <vt:lpstr>Tw Cen MT</vt:lpstr>
      <vt:lpstr>Wingdings</vt:lpstr>
      <vt:lpstr>Wingdings 2</vt:lpstr>
      <vt:lpstr>Обычная</vt:lpstr>
      <vt:lpstr>Метод проектов</vt:lpstr>
      <vt:lpstr>Презентация PowerPoint</vt:lpstr>
      <vt:lpstr>Ведущие признаки</vt:lpstr>
      <vt:lpstr>Действия учителя при реализации проектного метода</vt:lpstr>
      <vt:lpstr>Действия ученика, выполняющего проект</vt:lpstr>
      <vt:lpstr>Презентация PowerPoint</vt:lpstr>
      <vt:lpstr>Этапы работы над проектом</vt:lpstr>
      <vt:lpstr>Тематика проектов</vt:lpstr>
      <vt:lpstr>Тематика проектов</vt:lpstr>
      <vt:lpstr>Тематика проектов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Метод проектов</dc:title>
  <dc:creator>Эмиль</dc:creator>
  <cp:lastModifiedBy>User</cp:lastModifiedBy>
  <cp:revision>3</cp:revision>
  <dcterms:created xsi:type="dcterms:W3CDTF">2016-10-02T14:44:05Z</dcterms:created>
  <dcterms:modified xsi:type="dcterms:W3CDTF">2016-10-02T19:07:37Z</dcterms:modified>
</cp:coreProperties>
</file>